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3"/>
    <p:restoredTop sz="94643"/>
  </p:normalViewPr>
  <p:slideViewPr>
    <p:cSldViewPr snapToGrid="0" snapToObjects="1">
      <p:cViewPr varScale="1">
        <p:scale>
          <a:sx n="112" d="100"/>
          <a:sy n="112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Clang" TargetMode="External"/><Relationship Id="rId4" Type="http://schemas.openxmlformats.org/officeDocument/2006/relationships/hyperlink" Target="https://baike.baidu.com/item/%E7%BC%96%E8%AF%91%E5%99%A8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baike.baidu.com/item/GCC/17570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07067" y="973394"/>
            <a:ext cx="7766936" cy="1858296"/>
          </a:xfrm>
        </p:spPr>
        <p:txBody>
          <a:bodyPr/>
          <a:lstStyle/>
          <a:p>
            <a:pPr algn="ctr"/>
            <a:r>
              <a:rPr lang="zh-CN" altLang="en-US" dirty="0" smtClean="0"/>
              <a:t>第一讲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fr-FR" altLang="zh-CN" dirty="0" smtClean="0"/>
              <a:t>Objective-C</a:t>
            </a:r>
            <a:r>
              <a:rPr lang="zh-CN" altLang="en-US" dirty="0" smtClean="0"/>
              <a:t>基础</a:t>
            </a:r>
            <a:r>
              <a:rPr lang="zh-CN" altLang="fr-FR" dirty="0" smtClean="0"/>
              <a:t>教程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 smtClean="0"/>
              <a:t>主讲人：小崔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07067" y="3097161"/>
            <a:ext cx="7887304" cy="2846439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1</a:t>
            </a:r>
            <a:r>
              <a:rPr kumimoji="1" lang="en-US" altLang="zh-CN" dirty="0">
                <a:latin typeface="KaiTi" charset="-122"/>
                <a:ea typeface="KaiTi" charset="-122"/>
                <a:cs typeface="KaiTi" charset="-122"/>
              </a:rPr>
              <a:t>.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了解</a:t>
            </a:r>
            <a:r>
              <a:rPr lang="fr-FR" altLang="zh-CN" dirty="0" smtClean="0">
                <a:latin typeface="KaiTi" charset="-122"/>
                <a:ea typeface="KaiTi" charset="-122"/>
                <a:cs typeface="KaiTi" charset="-122"/>
              </a:rPr>
              <a:t>Objective-C</a:t>
            </a:r>
          </a:p>
          <a:p>
            <a:pPr algn="l"/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语言是一种通用的，面向对象的编程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语言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,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通常写作</a:t>
            </a:r>
            <a:r>
              <a:rPr lang="en-US" altLang="zh-CN" dirty="0" err="1" smtClean="0">
                <a:latin typeface="KaiTi" charset="-122"/>
                <a:ea typeface="KaiTi" charset="-122"/>
                <a:cs typeface="KaiTi" charset="-122"/>
              </a:rPr>
              <a:t>ObjC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或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和较少用的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 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或</a:t>
            </a:r>
            <a:r>
              <a:rPr lang="en-US" altLang="zh-CN" dirty="0" err="1" smtClean="0">
                <a:latin typeface="KaiTi" charset="-122"/>
                <a:ea typeface="KaiTi" charset="-122"/>
                <a:cs typeface="KaiTi" charset="-122"/>
              </a:rPr>
              <a:t>Obj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-C,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是扩充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C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的面向对象的编程语言，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  <a:hlinkClick r:id="rId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  <a:hlinkClick r:id="rId2"/>
              </a:rPr>
              <a:t>GCC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与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  <a:hlinkClick r:id="rId3"/>
              </a:rPr>
              <a:t>Clang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含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  <a:hlinkClick r:id="rId4"/>
              </a:rPr>
              <a:t>编译器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可以在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  <a:hlinkClick r:id="rId2"/>
              </a:rPr>
              <a:t>GCC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以及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  <a:hlinkClick r:id="rId3"/>
              </a:rPr>
              <a:t>Clang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运作的系统上编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译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，它是使用苹果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OS X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和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iOS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操作系统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及各自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API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Cocoa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err="1" smtClean="0">
                <a:latin typeface="KaiTi" charset="-122"/>
                <a:ea typeface="KaiTi" charset="-122"/>
                <a:cs typeface="KaiTi" charset="-122"/>
              </a:rPr>
              <a:t>CocoaTouch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主要的编程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语言。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(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现在除了</a:t>
            </a:r>
            <a:r>
              <a:rPr lang="en-US" altLang="zh-CN" dirty="0" err="1" smtClean="0">
                <a:latin typeface="KaiTi" charset="-122"/>
                <a:ea typeface="KaiTi" charset="-122"/>
                <a:cs typeface="KaiTi" charset="-122"/>
              </a:rPr>
              <a:t>Oc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还有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swift,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后续我们也会逐渐学习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)</a:t>
            </a:r>
            <a:endParaRPr lang="zh-CN" altLang="en-US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346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zh-CN" b="1" dirty="0"/>
              <a:t>Objective-C </a:t>
            </a:r>
            <a:r>
              <a:rPr lang="zh-CN" altLang="fr-FR" b="1" dirty="0" smtClean="0"/>
              <a:t>函数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函数是一组语句一起执行</a:t>
            </a:r>
            <a:r>
              <a:rPr lang="zh-CN" altLang="en-US" dirty="0" smtClean="0"/>
              <a:t>任务，</a:t>
            </a:r>
            <a:r>
              <a:rPr lang="zh-CN" altLang="en-US" dirty="0"/>
              <a:t>每一个</a:t>
            </a:r>
            <a:r>
              <a:rPr lang="en-US" altLang="zh-CN" dirty="0"/>
              <a:t>Objective-C</a:t>
            </a:r>
            <a:r>
              <a:rPr lang="zh-CN" altLang="en-US" dirty="0"/>
              <a:t>的程序有一个</a:t>
            </a:r>
            <a:r>
              <a:rPr lang="en-US" altLang="zh-CN" dirty="0"/>
              <a:t>C</a:t>
            </a:r>
            <a:r>
              <a:rPr lang="zh-CN" altLang="en-US" dirty="0"/>
              <a:t>函数</a:t>
            </a:r>
            <a:r>
              <a:rPr lang="en-US" altLang="zh-CN" dirty="0"/>
              <a:t>main</a:t>
            </a:r>
            <a:r>
              <a:rPr lang="en-US" altLang="zh-CN" dirty="0" smtClean="0"/>
              <a:t>()</a:t>
            </a:r>
            <a:r>
              <a:rPr lang="zh-CN" altLang="en-US" dirty="0" smtClean="0"/>
              <a:t>，</a:t>
            </a:r>
            <a:endParaRPr lang="en-US" altLang="zh-CN" dirty="0" smtClean="0"/>
          </a:p>
          <a:p>
            <a:r>
              <a:rPr lang="zh-CN" altLang="en-US" dirty="0"/>
              <a:t>函数声明告诉编译器函数的名称，返回类型和参数。函数定义提供在实际的函数体中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基本上</a:t>
            </a:r>
            <a:r>
              <a:rPr lang="en-US" altLang="zh-CN" dirty="0"/>
              <a:t>Objective-C</a:t>
            </a:r>
            <a:r>
              <a:rPr lang="zh-CN" altLang="en-US" dirty="0"/>
              <a:t>中，我们调用函数作为方法</a:t>
            </a:r>
            <a:r>
              <a:rPr lang="zh-CN" altLang="en-US" dirty="0" smtClean="0"/>
              <a:t>。实现一个方法并调用分为</a:t>
            </a:r>
            <a:endParaRPr lang="en-US" altLang="zh-CN" dirty="0" smtClean="0"/>
          </a:p>
          <a:p>
            <a:r>
              <a:rPr kumimoji="1" lang="zh-CN" altLang="en-US" dirty="0" smtClean="0"/>
              <a:t>定义一个方法</a:t>
            </a:r>
            <a:endParaRPr kumimoji="1" lang="en-US" altLang="zh-CN" dirty="0" smtClean="0"/>
          </a:p>
          <a:p>
            <a:r>
              <a:rPr kumimoji="1" lang="zh-CN" altLang="en-US" dirty="0" smtClean="0"/>
              <a:t>声明一个方法</a:t>
            </a:r>
            <a:endParaRPr kumimoji="1" lang="en-US" altLang="zh-CN" dirty="0" smtClean="0"/>
          </a:p>
          <a:p>
            <a:r>
              <a:rPr kumimoji="1" lang="zh-CN" altLang="en-US" dirty="0" smtClean="0"/>
              <a:t>调用一个方法</a:t>
            </a:r>
            <a:endParaRPr kumimoji="1" lang="en-US" altLang="zh-CN" dirty="0" smtClean="0"/>
          </a:p>
          <a:p>
            <a:r>
              <a:rPr kumimoji="1" lang="zh-CN" altLang="en-US" dirty="0" smtClean="0"/>
              <a:t>举例个例子，看</a:t>
            </a:r>
            <a:r>
              <a:rPr kumimoji="1" lang="en-US" altLang="zh-CN" dirty="0" err="1" smtClean="0"/>
              <a:t>xcode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533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zh-CN" b="1" dirty="0"/>
              <a:t>Objective-C </a:t>
            </a:r>
            <a:r>
              <a:rPr lang="zh-CN" altLang="fr-FR" b="1" dirty="0" smtClean="0"/>
              <a:t>块</a:t>
            </a:r>
            <a:r>
              <a:rPr lang="en-US" altLang="zh-CN" b="1" dirty="0" smtClean="0"/>
              <a:t>(Block)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74838"/>
            <a:ext cx="8596668" cy="5383161"/>
          </a:xfrm>
        </p:spPr>
        <p:txBody>
          <a:bodyPr>
            <a:normAutofit lnSpcReduction="10000"/>
          </a:bodyPr>
          <a:lstStyle/>
          <a:p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returntype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 (^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blockName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)(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argumentType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);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简单的块的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实现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returntype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 (^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blockName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)(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argumentType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)= ^{ 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};</a:t>
            </a:r>
          </a:p>
          <a:p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如下：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void (^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simpleBlock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)(void) = ^{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NSLog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(@"This is a block"); 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};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块也就像方法和函数的参数和返回值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下面是一个简单的例子，实现和调用的参数和返回值的块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double (^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multiplyTwoValues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)(double, double) = ^(double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firstValue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, double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secondValue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) { 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pPr lvl="2"/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return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firstValue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 *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secondValue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;</a:t>
            </a: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 };</a:t>
            </a: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double result = </a:t>
            </a:r>
            <a:r>
              <a:rPr lang="en-US" altLang="zh-CN" dirty="0" err="1" smtClean="0">
                <a:latin typeface="KaiTi" charset="-122"/>
                <a:ea typeface="KaiTi" charset="-122"/>
                <a:cs typeface="KaiTi" charset="-122"/>
              </a:rPr>
              <a:t>multiplyTwoValues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(3,4);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NSLog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(@"The result is %f", result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);</a:t>
            </a:r>
          </a:p>
          <a:p>
            <a:r>
              <a:rPr kumimoji="1" lang="zh-CN" altLang="en-US" dirty="0" smtClean="0">
                <a:solidFill>
                  <a:srgbClr val="FF0000"/>
                </a:solidFill>
                <a:latin typeface="KaiTi" charset="-122"/>
                <a:ea typeface="KaiTi" charset="-122"/>
                <a:cs typeface="KaiTi" charset="-122"/>
              </a:rPr>
              <a:t>现在先简单说一下，以后会单独拿出详细讲解</a:t>
            </a:r>
            <a:endParaRPr kumimoji="1" lang="zh-CN" altLang="en-US" dirty="0">
              <a:solidFill>
                <a:srgbClr val="FF0000"/>
              </a:solidFill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6670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3510"/>
          </a:xfrm>
        </p:spPr>
        <p:txBody>
          <a:bodyPr/>
          <a:lstStyle/>
          <a:p>
            <a:r>
              <a:rPr lang="en-US" altLang="zh-CN" b="1" dirty="0"/>
              <a:t>Objective-C Numbers/</a:t>
            </a:r>
            <a:r>
              <a:rPr lang="zh-CN" altLang="en-US" b="1" dirty="0" smtClean="0"/>
              <a:t>数字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74839"/>
            <a:ext cx="8596668" cy="4566524"/>
          </a:xfrm>
        </p:spPr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Objective-C</a:t>
            </a:r>
            <a:r>
              <a:rPr lang="zh-CN" altLang="en-US" dirty="0"/>
              <a:t>编程语言，为了保存的基本数据类型，如整型，浮点型，布尔对象的</a:t>
            </a:r>
            <a:r>
              <a:rPr lang="zh-CN" altLang="en-US" dirty="0" smtClean="0"/>
              <a:t>形式，详见</a:t>
            </a:r>
            <a:r>
              <a:rPr lang="en-US" altLang="zh-CN" dirty="0" smtClean="0"/>
              <a:t>API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375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9987"/>
          </a:xfrm>
        </p:spPr>
        <p:txBody>
          <a:bodyPr/>
          <a:lstStyle/>
          <a:p>
            <a:r>
              <a:rPr lang="fr-FR" altLang="zh-CN" b="1" dirty="0"/>
              <a:t>Objective-C </a:t>
            </a:r>
            <a:r>
              <a:rPr lang="fr-FR" altLang="zh-CN" b="1" dirty="0" err="1"/>
              <a:t>Arrays</a:t>
            </a:r>
            <a:r>
              <a:rPr lang="fr-FR" altLang="zh-CN" b="1" dirty="0"/>
              <a:t>/</a:t>
            </a:r>
            <a:r>
              <a:rPr lang="zh-CN" altLang="fr-FR" b="1" dirty="0" smtClean="0"/>
              <a:t>数组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342103"/>
            <a:ext cx="8596668" cy="5235678"/>
          </a:xfrm>
        </p:spPr>
        <p:txBody>
          <a:bodyPr>
            <a:normAutofit lnSpcReduction="10000"/>
          </a:bodyPr>
          <a:lstStyle/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编程语言提供了一个数据结构被称为数组，它可以存储一个固定大小的相同类型的元素的有序集合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声明一个数组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变量，如：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a[1],q[2],a[3],a[4],a[5],</a:t>
            </a:r>
            <a:r>
              <a:rPr lang="mr-IN" altLang="zh-CN" dirty="0" smtClean="0">
                <a:latin typeface="KaiTi" charset="-122"/>
                <a:ea typeface="KaiTi" charset="-122"/>
                <a:cs typeface="KaiTi" charset="-122"/>
              </a:rPr>
              <a:t>……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..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代表单个变量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一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个特定的索引访问数组中的元素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所有的数组由连续的内存位置。最低的地址对应的第一个元素到最后一个元素的最高地址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sz="2200" b="1" dirty="0"/>
              <a:t>声明数组</a:t>
            </a: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type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arrayName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 [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arraySize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];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这就是所谓的一维数组。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arraySize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 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必须是一个整数常量大于零，类型可以是任何有效的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的数据类型。例如，声明一个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10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个元素的数组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称为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array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 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类型为 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double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，使用下面的语句：</a:t>
            </a: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double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array[10];</a:t>
            </a:r>
          </a:p>
          <a:p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现在，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array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 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是一个数组变量，这是足以容纳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10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个双精度数。</a:t>
            </a:r>
          </a:p>
          <a:p>
            <a:r>
              <a:rPr lang="zh-CN" altLang="en-US" sz="2200" b="1" dirty="0"/>
              <a:t>初始化数组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可以初始化数组在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中，无论是由一个或使用一个单独的语句如下： </a:t>
            </a:r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dirty="0"/>
              <a:t> double </a:t>
            </a:r>
            <a:r>
              <a:rPr lang="en-US" altLang="zh-CN" dirty="0" smtClean="0"/>
              <a:t>array[5</a:t>
            </a:r>
            <a:r>
              <a:rPr lang="en-US" altLang="zh-CN" dirty="0"/>
              <a:t>] = {</a:t>
            </a:r>
            <a:r>
              <a:rPr lang="en-US" altLang="zh-CN" dirty="0" smtClean="0"/>
              <a:t>100.0</a:t>
            </a:r>
            <a:r>
              <a:rPr lang="en-US" altLang="zh-CN" dirty="0"/>
              <a:t>, </a:t>
            </a:r>
            <a:r>
              <a:rPr lang="en-US" altLang="zh-CN" dirty="0" smtClean="0"/>
              <a:t>32.0</a:t>
            </a:r>
            <a:r>
              <a:rPr lang="en-US" altLang="zh-CN" dirty="0"/>
              <a:t>, 6</a:t>
            </a:r>
            <a:r>
              <a:rPr lang="en-US" altLang="zh-CN" dirty="0" smtClean="0"/>
              <a:t>.4</a:t>
            </a:r>
            <a:r>
              <a:rPr lang="en-US" altLang="zh-CN" dirty="0"/>
              <a:t>, 2</a:t>
            </a:r>
            <a:r>
              <a:rPr lang="en-US" altLang="zh-CN" dirty="0" smtClean="0"/>
              <a:t>7.0</a:t>
            </a:r>
            <a:r>
              <a:rPr lang="en-US" altLang="zh-CN" dirty="0"/>
              <a:t>, 8</a:t>
            </a:r>
            <a:r>
              <a:rPr lang="en-US" altLang="zh-CN" dirty="0" smtClean="0"/>
              <a:t>0.0</a:t>
            </a:r>
            <a:r>
              <a:rPr lang="en-US" altLang="zh-CN" dirty="0"/>
              <a:t>};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908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235975"/>
            <a:ext cx="8596668" cy="5805388"/>
          </a:xfrm>
        </p:spPr>
        <p:txBody>
          <a:bodyPr/>
          <a:lstStyle/>
          <a:p>
            <a:r>
              <a:rPr lang="zh-CN" altLang="en-US" sz="2000" dirty="0">
                <a:latin typeface="KaiTi" charset="-122"/>
                <a:ea typeface="KaiTi" charset="-122"/>
                <a:cs typeface="KaiTi" charset="-122"/>
              </a:rPr>
              <a:t>元素访问通过索引数组名。这是通过放置元素的索引数组名后的括号内。例如</a:t>
            </a:r>
            <a:r>
              <a:rPr lang="zh-CN" altLang="en-US" sz="2000" dirty="0" smtClean="0">
                <a:latin typeface="KaiTi" charset="-122"/>
                <a:ea typeface="KaiTi" charset="-122"/>
                <a:cs typeface="KaiTi" charset="-122"/>
              </a:rPr>
              <a:t>：</a:t>
            </a:r>
            <a:endParaRPr lang="en-US" altLang="zh-CN" sz="2000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double 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temp= array[9];</a:t>
            </a:r>
          </a:p>
          <a:p>
            <a:endParaRPr kumimoji="1" lang="en-US" altLang="zh-CN" dirty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sz="2400" dirty="0">
                <a:latin typeface="KaiTi" charset="-122"/>
                <a:ea typeface="KaiTi" charset="-122"/>
                <a:cs typeface="KaiTi" charset="-122"/>
              </a:rPr>
              <a:t>数组是</a:t>
            </a:r>
            <a:r>
              <a:rPr lang="en-US" altLang="zh-CN" sz="2400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sz="2400" dirty="0">
                <a:latin typeface="KaiTi" charset="-122"/>
                <a:ea typeface="KaiTi" charset="-122"/>
                <a:cs typeface="KaiTi" charset="-122"/>
              </a:rPr>
              <a:t>中重要的部分，并需要大量的详细信息。有以下几个重要概念相关的</a:t>
            </a:r>
            <a:r>
              <a:rPr lang="en-US" altLang="zh-CN" sz="2400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sz="2400" dirty="0">
                <a:latin typeface="KaiTi" charset="-122"/>
                <a:ea typeface="KaiTi" charset="-122"/>
                <a:cs typeface="KaiTi" charset="-122"/>
              </a:rPr>
              <a:t>语言的程序员应该清楚数组用法</a:t>
            </a:r>
            <a:r>
              <a:rPr lang="zh-CN" altLang="en-US" sz="2400" dirty="0" smtClean="0">
                <a:latin typeface="KaiTi" charset="-122"/>
                <a:ea typeface="KaiTi" charset="-122"/>
                <a:cs typeface="KaiTi" charset="-122"/>
              </a:rPr>
              <a:t>：</a:t>
            </a:r>
            <a:endParaRPr lang="en-US" altLang="zh-CN" sz="2400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zh-CN" altLang="en-US" sz="2000" dirty="0" smtClean="0">
                <a:latin typeface="KaiTi" charset="-122"/>
                <a:ea typeface="KaiTi" charset="-122"/>
                <a:cs typeface="KaiTi" charset="-122"/>
              </a:rPr>
              <a:t>多维数组</a:t>
            </a:r>
            <a:r>
              <a:rPr kumimoji="1" lang="en-US" altLang="zh-CN" sz="2000" dirty="0" smtClean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zh-CN" altLang="en-US" sz="2000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sz="2000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sz="2000" dirty="0">
                <a:latin typeface="KaiTi" charset="-122"/>
                <a:ea typeface="KaiTi" charset="-122"/>
                <a:cs typeface="KaiTi" charset="-122"/>
              </a:rPr>
              <a:t>的支持多维数组。多维数组的最简单形式是二维数组</a:t>
            </a:r>
            <a:r>
              <a:rPr lang="zh-CN" altLang="en-US" sz="2000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sz="2000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zh-CN" altLang="en-US" sz="2000" dirty="0" smtClean="0">
                <a:latin typeface="KaiTi" charset="-122"/>
                <a:ea typeface="KaiTi" charset="-122"/>
                <a:cs typeface="KaiTi" charset="-122"/>
              </a:rPr>
              <a:t>向函数传递数组：</a:t>
            </a:r>
            <a:r>
              <a:rPr lang="zh-CN" altLang="en-US" sz="2000" dirty="0">
                <a:latin typeface="KaiTi" charset="-122"/>
                <a:ea typeface="KaiTi" charset="-122"/>
                <a:cs typeface="KaiTi" charset="-122"/>
              </a:rPr>
              <a:t>可以传递给函数的指针到一个数组中没有索引指定数组的名字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从函数返回数组</a:t>
            </a:r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中允许一个函数返回一个数组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指向数组的指针：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可以生成一个简单的通过指定数组名数组的第一个元素的指针，没有任何索引。</a:t>
            </a:r>
            <a:endParaRPr kumimoji="1" lang="zh-CN" altLang="en-US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861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4013"/>
          </a:xfrm>
        </p:spPr>
        <p:txBody>
          <a:bodyPr>
            <a:normAutofit fontScale="90000"/>
          </a:bodyPr>
          <a:lstStyle/>
          <a:p>
            <a:r>
              <a:rPr lang="en-US" altLang="zh-CN" b="1" dirty="0"/>
              <a:t>Objective-C </a:t>
            </a:r>
            <a:r>
              <a:rPr lang="en-US" altLang="zh-CN" b="1" dirty="0" err="1"/>
              <a:t>NSString</a:t>
            </a:r>
            <a:r>
              <a:rPr lang="en-US" altLang="zh-CN" b="1" dirty="0"/>
              <a:t>/</a:t>
            </a:r>
            <a:r>
              <a:rPr lang="zh-CN" altLang="en-US" b="1" dirty="0"/>
              <a:t>字符串</a:t>
            </a:r>
            <a:br>
              <a:rPr lang="zh-CN" altLang="en-US" b="1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53613"/>
            <a:ext cx="8596668" cy="4787749"/>
          </a:xfrm>
        </p:spPr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Objective-C</a:t>
            </a:r>
            <a:r>
              <a:rPr lang="zh-CN" altLang="en-US" dirty="0"/>
              <a:t>编程语言的字符串表示使用</a:t>
            </a:r>
            <a:r>
              <a:rPr lang="en-US" altLang="zh-CN" dirty="0" err="1"/>
              <a:t>NSString</a:t>
            </a:r>
            <a:r>
              <a:rPr lang="en-US" altLang="zh-CN" dirty="0"/>
              <a:t> </a:t>
            </a:r>
            <a:r>
              <a:rPr lang="zh-CN" altLang="en-US" dirty="0"/>
              <a:t>和它的子类</a:t>
            </a:r>
            <a:r>
              <a:rPr lang="en-US" altLang="zh-CN" dirty="0" err="1"/>
              <a:t>NSMutableString</a:t>
            </a:r>
            <a:r>
              <a:rPr lang="zh-CN" altLang="en-US" dirty="0"/>
              <a:t>的创建字符串对象提供了几种方法。创建一个字符串对象最简单的方法是使用 </a:t>
            </a:r>
            <a:r>
              <a:rPr lang="en-US" altLang="zh-CN" dirty="0" smtClean="0"/>
              <a:t>Objective-C</a:t>
            </a:r>
            <a:r>
              <a:rPr lang="zh-CN" altLang="en-US" dirty="0" smtClean="0"/>
              <a:t>是</a:t>
            </a:r>
            <a:r>
              <a:rPr lang="en-US" altLang="zh-CN" dirty="0" smtClean="0"/>
              <a:t>@”</a:t>
            </a:r>
            <a:r>
              <a:rPr lang="mr-IN" altLang="zh-CN" dirty="0" smtClean="0"/>
              <a:t>…</a:t>
            </a:r>
            <a:r>
              <a:rPr lang="en-US" altLang="zh-CN" dirty="0" smtClean="0"/>
              <a:t>.”</a:t>
            </a:r>
            <a:r>
              <a:rPr lang="zh-CN" altLang="en-US" dirty="0" smtClean="0"/>
              <a:t>的构造</a:t>
            </a:r>
            <a:endParaRPr lang="en-US" altLang="zh-CN" dirty="0" smtClean="0"/>
          </a:p>
          <a:p>
            <a:r>
              <a:rPr kumimoji="1" lang="zh-CN" altLang="en-US" dirty="0" smtClean="0"/>
              <a:t>详见 </a:t>
            </a:r>
            <a:r>
              <a:rPr kumimoji="1" lang="en-US" altLang="zh-CN" dirty="0" smtClean="0"/>
              <a:t>API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600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Objective-C </a:t>
            </a:r>
            <a:r>
              <a:rPr lang="zh-CN" altLang="en-US" b="1" dirty="0"/>
              <a:t>预处理器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15845"/>
            <a:ext cx="8596668" cy="4625517"/>
          </a:xfrm>
        </p:spPr>
        <p:txBody>
          <a:bodyPr/>
          <a:lstStyle/>
          <a:p>
            <a:r>
              <a:rPr lang="en-US" altLang="zh-CN" dirty="0"/>
              <a:t>Objective-C</a:t>
            </a:r>
            <a:r>
              <a:rPr lang="zh-CN" altLang="en-US" dirty="0"/>
              <a:t>的预处理器是不是编译器的一部分，但是在编译过程中是一个单独的步骤。在简单的条件，是一个</a:t>
            </a:r>
            <a:r>
              <a:rPr lang="en-US" altLang="zh-CN" dirty="0"/>
              <a:t>Objective-C</a:t>
            </a:r>
            <a:r>
              <a:rPr lang="zh-CN" altLang="en-US" dirty="0"/>
              <a:t>预处理器只是一个文本替换工具，它指示编译器做实际的编译之前需要预先处理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kumimoji="1" lang="zh-CN" altLang="en-US" dirty="0" smtClean="0"/>
              <a:t>以下列出常见的预处理命令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736645"/>
            <a:ext cx="8877095" cy="423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90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4013"/>
          </a:xfrm>
        </p:spPr>
        <p:txBody>
          <a:bodyPr/>
          <a:lstStyle/>
          <a:p>
            <a:r>
              <a:rPr lang="zh-CN" altLang="en-US" b="1"/>
              <a:t>预定</a:t>
            </a:r>
            <a:r>
              <a:rPr lang="zh-CN" altLang="en-US" b="1" smtClean="0"/>
              <a:t>义宏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829" y="1302471"/>
            <a:ext cx="71755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36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4013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latin typeface="KaiTi" charset="-122"/>
                <a:ea typeface="KaiTi" charset="-122"/>
                <a:cs typeface="KaiTi" charset="-122"/>
              </a:rPr>
              <a:t>Objective-C </a:t>
            </a:r>
            <a:r>
              <a:rPr lang="zh-CN" altLang="en-US" b="1" dirty="0">
                <a:latin typeface="KaiTi" charset="-122"/>
                <a:ea typeface="KaiTi" charset="-122"/>
                <a:cs typeface="KaiTi" charset="-122"/>
              </a:rPr>
              <a:t>类</a:t>
            </a:r>
            <a:r>
              <a:rPr lang="en-US" altLang="zh-CN" b="1" dirty="0">
                <a:latin typeface="KaiTi" charset="-122"/>
                <a:ea typeface="KaiTi" charset="-122"/>
                <a:cs typeface="KaiTi" charset="-122"/>
              </a:rPr>
              <a:t>&amp;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对象</a:t>
            </a:r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&amp;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继承</a:t>
            </a:r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&amp;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多态性</a:t>
            </a:r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&amp;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数据封装</a:t>
            </a:r>
            <a:r>
              <a:rPr lang="zh-CN" altLang="en-US" b="1" dirty="0"/>
              <a:t/>
            </a:r>
            <a:br>
              <a:rPr lang="zh-CN" altLang="en-US" b="1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53613"/>
            <a:ext cx="8596668" cy="4787749"/>
          </a:xfrm>
        </p:spPr>
        <p:txBody>
          <a:bodyPr/>
          <a:lstStyle/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类是用来指定对象的形式，它结合了数据表示和方法操纵这些数据转换成一个整齐的包。在一个类的数据和方法，被称为类的成员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b="1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b="1" dirty="0">
                <a:latin typeface="KaiTi" charset="-122"/>
                <a:ea typeface="KaiTi" charset="-122"/>
                <a:cs typeface="KaiTi" charset="-122"/>
              </a:rPr>
              <a:t>的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特点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类定义在两个不同的部分，即 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@interface 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和 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@implementation.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对象接收消息和对象通常被称为接收器。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对象包含实例变量。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对象和实例变量的范围。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类隐藏对象的实现。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属性是用来提供访问其他类的类的实例变量。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3837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235974"/>
            <a:ext cx="8596668" cy="5805389"/>
          </a:xfrm>
        </p:spPr>
        <p:txBody>
          <a:bodyPr>
            <a:normAutofit/>
          </a:bodyPr>
          <a:lstStyle/>
          <a:p>
            <a:r>
              <a:rPr lang="fr-FR" altLang="zh-CN" sz="2400" b="1" dirty="0">
                <a:latin typeface="KaiTi" charset="-122"/>
                <a:ea typeface="KaiTi" charset="-122"/>
                <a:cs typeface="KaiTi" charset="-122"/>
              </a:rPr>
              <a:t>Objective-C </a:t>
            </a:r>
            <a:r>
              <a:rPr lang="zh-CN" altLang="fr-FR" sz="2400" b="1" dirty="0">
                <a:latin typeface="KaiTi" charset="-122"/>
                <a:ea typeface="KaiTi" charset="-122"/>
                <a:cs typeface="KaiTi" charset="-122"/>
              </a:rPr>
              <a:t>对象分配和初始化</a:t>
            </a:r>
            <a:endParaRPr lang="en-US" altLang="zh-CN" sz="2400" b="1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sz="2200" b="1" dirty="0" smtClean="0">
                <a:latin typeface="KaiTi" charset="-122"/>
                <a:ea typeface="KaiTi" charset="-122"/>
                <a:cs typeface="KaiTi" charset="-122"/>
              </a:rPr>
              <a:t>访问</a:t>
            </a:r>
            <a:r>
              <a:rPr lang="zh-CN" altLang="en-US" sz="2200" b="1" dirty="0">
                <a:latin typeface="KaiTi" charset="-122"/>
                <a:ea typeface="KaiTi" charset="-122"/>
                <a:cs typeface="KaiTi" charset="-122"/>
              </a:rPr>
              <a:t>的数据</a:t>
            </a:r>
            <a:r>
              <a:rPr lang="zh-CN" altLang="en-US" sz="2200" b="1" dirty="0" smtClean="0">
                <a:latin typeface="KaiTi" charset="-122"/>
                <a:ea typeface="KaiTi" charset="-122"/>
                <a:cs typeface="KaiTi" charset="-122"/>
              </a:rPr>
              <a:t>成员（举例）</a:t>
            </a:r>
            <a:endParaRPr lang="zh-CN" altLang="en-US" sz="2200" b="1" dirty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sz="2200" b="1" dirty="0">
                <a:latin typeface="KaiTi" charset="-122"/>
                <a:ea typeface="KaiTi" charset="-122"/>
                <a:cs typeface="KaiTi" charset="-122"/>
              </a:rPr>
              <a:t>属性</a:t>
            </a:r>
            <a:r>
              <a:rPr lang="zh-CN" altLang="en-US" sz="2200" b="1" dirty="0" smtClean="0">
                <a:latin typeface="KaiTi" charset="-122"/>
                <a:ea typeface="KaiTi" charset="-122"/>
                <a:cs typeface="KaiTi" charset="-122"/>
              </a:rPr>
              <a:t>：</a:t>
            </a:r>
            <a:r>
              <a:rPr lang="zh-CN" altLang="en-US" sz="2200" b="1" dirty="0">
                <a:latin typeface="KaiTi" charset="-122"/>
                <a:ea typeface="KaiTi" charset="-122"/>
                <a:cs typeface="KaiTi" charset="-122"/>
              </a:rPr>
              <a:t> （举例）</a:t>
            </a:r>
          </a:p>
          <a:p>
            <a:r>
              <a:rPr lang="zh-CN" altLang="en-US" sz="2400" b="1" dirty="0">
                <a:latin typeface="KaiTi" charset="-122"/>
                <a:ea typeface="KaiTi" charset="-122"/>
                <a:cs typeface="KaiTi" charset="-122"/>
              </a:rPr>
              <a:t>基类和派生类：</a:t>
            </a: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中允许多重继承，也就是说，它只能有一个基类，但允许多层次的继承。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中的所有类的超类为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NSObject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sz="2400" b="1" dirty="0">
                <a:latin typeface="KaiTi" charset="-122"/>
                <a:ea typeface="KaiTi" charset="-122"/>
                <a:cs typeface="KaiTi" charset="-122"/>
              </a:rPr>
              <a:t>访问控制和继承</a:t>
            </a:r>
            <a:r>
              <a:rPr lang="zh-CN" altLang="en-US" sz="2400" b="1" dirty="0" smtClean="0">
                <a:latin typeface="KaiTi" charset="-122"/>
                <a:ea typeface="KaiTi" charset="-122"/>
                <a:cs typeface="KaiTi" charset="-122"/>
              </a:rPr>
              <a:t>：</a:t>
            </a:r>
            <a:r>
              <a:rPr lang="zh-CN" altLang="en-US" dirty="0"/>
              <a:t/>
            </a:r>
            <a:br>
              <a:rPr lang="zh-CN" altLang="en-US" dirty="0"/>
            </a:br>
            <a:endParaRPr kumimoji="1" lang="zh-CN" altLang="en-US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000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Objective-C</a:t>
            </a:r>
            <a:r>
              <a:rPr lang="zh-CN" altLang="en-US" b="1" dirty="0" smtClean="0"/>
              <a:t>基本语法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2190086"/>
            <a:ext cx="8596668" cy="3880773"/>
          </a:xfrm>
        </p:spPr>
        <p:txBody>
          <a:bodyPr/>
          <a:lstStyle/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语言程序包括各种令牌，令牌是一个关键字，一个标识符，常量，字符串文字或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符号。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          </a:t>
            </a:r>
            <a:r>
              <a:rPr lang="en-US" altLang="zh-CN" dirty="0" err="1" smtClean="0">
                <a:latin typeface="KaiTi" charset="-122"/>
                <a:ea typeface="KaiTi" charset="-122"/>
                <a:cs typeface="KaiTi" charset="-122"/>
              </a:rPr>
              <a:t>NSLog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(@"Hello, World! ");</a:t>
            </a:r>
            <a:endParaRPr kumimoji="1" lang="zh-CN" altLang="en-US" dirty="0">
              <a:latin typeface="KaiTi" charset="-122"/>
              <a:ea typeface="KaiTi" charset="-122"/>
              <a:cs typeface="KaiTi" charset="-122"/>
            </a:endParaRPr>
          </a:p>
        </p:txBody>
      </p:sp>
      <p:cxnSp>
        <p:nvCxnSpPr>
          <p:cNvPr id="5" name="直线箭头连接符 4"/>
          <p:cNvCxnSpPr/>
          <p:nvPr/>
        </p:nvCxnSpPr>
        <p:spPr>
          <a:xfrm flipV="1">
            <a:off x="2329543" y="3167743"/>
            <a:ext cx="0" cy="664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1858297" y="3790335"/>
            <a:ext cx="914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关键字 </a:t>
            </a:r>
            <a:endParaRPr kumimoji="1" lang="zh-CN" altLang="en-US" dirty="0"/>
          </a:p>
        </p:txBody>
      </p:sp>
      <p:cxnSp>
        <p:nvCxnSpPr>
          <p:cNvPr id="8" name="直线箭头连接符 7"/>
          <p:cNvCxnSpPr/>
          <p:nvPr/>
        </p:nvCxnSpPr>
        <p:spPr>
          <a:xfrm flipH="1" flipV="1">
            <a:off x="3031340" y="3167743"/>
            <a:ext cx="1067308" cy="6433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406877" y="3790335"/>
            <a:ext cx="1179871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标识符</a:t>
            </a:r>
            <a:endParaRPr kumimoji="1" lang="zh-CN" altLang="en-US" dirty="0"/>
          </a:p>
        </p:txBody>
      </p:sp>
      <p:cxnSp>
        <p:nvCxnSpPr>
          <p:cNvPr id="11" name="直线箭头连接符 10"/>
          <p:cNvCxnSpPr/>
          <p:nvPr/>
        </p:nvCxnSpPr>
        <p:spPr>
          <a:xfrm flipH="1" flipV="1">
            <a:off x="3953660" y="3188461"/>
            <a:ext cx="1694972" cy="601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368413" y="3811053"/>
            <a:ext cx="1932039" cy="436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字符串或者常量</a:t>
            </a:r>
            <a:endParaRPr kumimoji="1" lang="zh-CN" altLang="en-US" dirty="0"/>
          </a:p>
        </p:txBody>
      </p:sp>
      <p:cxnSp>
        <p:nvCxnSpPr>
          <p:cNvPr id="15" name="直线箭头连接符 14"/>
          <p:cNvCxnSpPr/>
          <p:nvPr/>
        </p:nvCxnSpPr>
        <p:spPr>
          <a:xfrm flipV="1">
            <a:off x="5102942" y="3040978"/>
            <a:ext cx="2418735" cy="414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7580673" y="2846439"/>
            <a:ext cx="1445342" cy="4719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分号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58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7755"/>
          </a:xfrm>
        </p:spPr>
        <p:txBody>
          <a:bodyPr/>
          <a:lstStyle/>
          <a:p>
            <a:r>
              <a:rPr lang="en-US" altLang="zh-CN" b="1" dirty="0"/>
              <a:t>Objective-C Categories/</a:t>
            </a:r>
            <a:r>
              <a:rPr lang="zh-CN" altLang="en-US" b="1" dirty="0" smtClean="0"/>
              <a:t>类别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327355"/>
            <a:ext cx="8596668" cy="4714007"/>
          </a:xfrm>
        </p:spPr>
        <p:txBody>
          <a:bodyPr/>
          <a:lstStyle/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有时候，可能会发现，想扩展现有的类添加行为，只在某些情况下是有用的。为了添加这样的扩展到现有类，可使用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 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类别和扩展。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如果需要向现有类添加一个方法，可能是添加功能，使其更容易在自己的应用做一些事情，最简单的方法是使用一个类别。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声明一个类的语法使用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 interface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关键字，就像一个标准的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类描述，但并不表示任何从子类继承。相反，它指定括号中的类别，这样的名称：</a:t>
            </a: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@interface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ClassName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(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CategoryName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)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end</a:t>
            </a:r>
          </a:p>
          <a:p>
            <a:r>
              <a:rPr lang="zh-CN" altLang="en-US" b="1" dirty="0">
                <a:latin typeface="KaiTi" charset="-122"/>
                <a:ea typeface="KaiTi" charset="-122"/>
                <a:cs typeface="KaiTi" charset="-122"/>
              </a:rPr>
              <a:t>类别的特性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一个类别可声明任何类，即使不具备原来的实现源代码。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任何一个类别中声明的方法将所有的原始类的实例，以及任何原始类的子类。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在运行时，一个类别添加方法没有任何区别，一个是通过原来的类。</a:t>
            </a:r>
          </a:p>
          <a:p>
            <a:endParaRPr kumimoji="1" lang="en-US" altLang="zh-CN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066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zh-CN" b="1" dirty="0"/>
              <a:t>Objective-C </a:t>
            </a:r>
            <a:r>
              <a:rPr lang="zh-CN" altLang="fr-FR" b="1" dirty="0" smtClean="0"/>
              <a:t>扩展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386349"/>
            <a:ext cx="8596668" cy="4655014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一个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类的扩展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到一个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类的类别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具有某些相似之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处</a:t>
            </a:r>
            <a:endParaRPr lang="en-US" altLang="zh-CN" dirty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声明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的方法的一类扩展为原来的类在执行块实现，所以不能，例如，声明一个类扩展一个框架类，如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Cocoa 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或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Cocoa Touch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类像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NSString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扩展实际上是类别无类别名称。它通常被称为匿名类别。</a:t>
            </a: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@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interface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ClassName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()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@end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扩展特性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扩展可以不声明任何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类别。</a:t>
            </a:r>
            <a:endParaRPr lang="zh-CN" altLang="en-US" dirty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私有方法和私有变量，只有特定的类添加一个扩展。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扩展内声明的任何方法或变量，不能访问，即使继承类。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846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4013"/>
          </a:xfrm>
        </p:spPr>
        <p:txBody>
          <a:bodyPr/>
          <a:lstStyle/>
          <a:p>
            <a:r>
              <a:rPr lang="pt-BR" altLang="zh-CN" b="1" dirty="0" err="1"/>
              <a:t>Objective</a:t>
            </a:r>
            <a:r>
              <a:rPr lang="pt-BR" altLang="zh-CN" b="1" dirty="0"/>
              <a:t>-C </a:t>
            </a:r>
            <a:r>
              <a:rPr lang="pt-BR" altLang="zh-CN" b="1" dirty="0" err="1"/>
              <a:t>Protocols</a:t>
            </a:r>
            <a:r>
              <a:rPr lang="pt-BR" altLang="zh-CN" b="1" dirty="0"/>
              <a:t>/</a:t>
            </a:r>
            <a:r>
              <a:rPr lang="zh-CN" altLang="pt-BR" b="1" dirty="0" smtClean="0"/>
              <a:t>协议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15845"/>
            <a:ext cx="8596668" cy="5043949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语言允许定义协议，预计用于特定情况下的声明方法。协议的实现在符合该协议的类。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一个简单的例子将是一个网络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URL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处理类，它将有委托方法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processCompleted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一次调用类网络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URL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抓取操作的方法，如一个协议。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协议语法如下所示。</a:t>
            </a: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@protocol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ProtocolName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@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required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//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list of required methods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@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optional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//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list of optional methods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@end</a:t>
            </a: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@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required 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关键字下的方法必须符合协议类实现， 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@optional 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关键字下的可选方法来实现。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这是符合协议的语法类</a:t>
            </a: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@interface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MyClass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NSObject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&lt;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MyProtocol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&gt;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...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@end</a:t>
            </a:r>
            <a:endParaRPr kumimoji="1" lang="zh-CN" altLang="en-US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218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29265"/>
          </a:xfrm>
        </p:spPr>
        <p:txBody>
          <a:bodyPr>
            <a:normAutofit fontScale="90000"/>
          </a:bodyPr>
          <a:lstStyle/>
          <a:p>
            <a:r>
              <a:rPr lang="en-US" altLang="zh-CN" b="1" dirty="0"/>
              <a:t>Objective-C </a:t>
            </a:r>
            <a:r>
              <a:rPr lang="zh-CN" altLang="en-US" b="1" dirty="0"/>
              <a:t>动态绑定</a:t>
            </a:r>
            <a:br>
              <a:rPr lang="zh-CN" altLang="en-US" b="1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38865"/>
            <a:ext cx="8596668" cy="4802497"/>
          </a:xfrm>
        </p:spPr>
        <p:txBody>
          <a:bodyPr/>
          <a:lstStyle/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动态绑定在运行时要调用的方法，而不是在编译时确定。也被称为动态绑定后期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绑定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.</a:t>
            </a: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中，所有的方法都解决了在运行时动态。是由方法名称（选择器）和接收消息的对象所执行的确切的代码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即</a:t>
            </a:r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runtime</a:t>
            </a:r>
          </a:p>
          <a:p>
            <a:endParaRPr kumimoji="1" lang="en-US" altLang="zh-CN" dirty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zh-CN" altLang="en-US" dirty="0" smtClean="0">
                <a:solidFill>
                  <a:srgbClr val="FF0000"/>
                </a:solidFill>
                <a:latin typeface="KaiTi" charset="-122"/>
                <a:ea typeface="KaiTi" charset="-122"/>
                <a:cs typeface="KaiTi" charset="-122"/>
              </a:rPr>
              <a:t>关于</a:t>
            </a:r>
            <a:r>
              <a:rPr kumimoji="1" lang="en-US" altLang="zh-CN" dirty="0" smtClean="0">
                <a:solidFill>
                  <a:srgbClr val="FF0000"/>
                </a:solidFill>
                <a:latin typeface="KaiTi" charset="-122"/>
                <a:ea typeface="KaiTi" charset="-122"/>
                <a:cs typeface="KaiTi" charset="-122"/>
              </a:rPr>
              <a:t>runtime</a:t>
            </a:r>
            <a:r>
              <a:rPr kumimoji="1" lang="zh-CN" altLang="en-US" dirty="0" smtClean="0">
                <a:solidFill>
                  <a:srgbClr val="FF0000"/>
                </a:solidFill>
                <a:latin typeface="KaiTi" charset="-122"/>
                <a:ea typeface="KaiTi" charset="-122"/>
                <a:cs typeface="KaiTi" charset="-122"/>
              </a:rPr>
              <a:t>话题，非常重要，以后再开发过程中我会单独抽出来，着重阐述</a:t>
            </a:r>
            <a:endParaRPr kumimoji="1" lang="zh-CN" altLang="en-US" dirty="0">
              <a:solidFill>
                <a:srgbClr val="FF0000"/>
              </a:solidFill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151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Objective-C </a:t>
            </a:r>
            <a:r>
              <a:rPr lang="en-US" altLang="zh-CN" b="1" dirty="0"/>
              <a:t>Foundation/</a:t>
            </a:r>
            <a:r>
              <a:rPr lang="zh-CN" altLang="en-US" b="1" dirty="0"/>
              <a:t>基础</a:t>
            </a:r>
            <a:r>
              <a:rPr lang="zh-CN" altLang="en-US" b="1" dirty="0" smtClean="0"/>
              <a:t>框架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268361"/>
            <a:ext cx="8596668" cy="5825613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Foundation 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框架定义了一个基本层的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类。此外提供了一套有用的原始对象类，它介绍了几种范式定义未涵盖的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语言的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功能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b="1" dirty="0">
                <a:latin typeface="KaiTi" charset="-122"/>
                <a:ea typeface="KaiTi" charset="-122"/>
                <a:cs typeface="KaiTi" charset="-122"/>
              </a:rPr>
              <a:t>基于功能的基础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类</a:t>
            </a:r>
            <a:endParaRPr kumimoji="1"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en-US" altLang="zh-CN" b="1" dirty="0" smtClean="0">
                <a:latin typeface="KaiTi" charset="-122"/>
                <a:ea typeface="KaiTi" charset="-122"/>
                <a:cs typeface="KaiTi" charset="-122"/>
              </a:rPr>
              <a:t>1.</a:t>
            </a:r>
            <a:r>
              <a:rPr kumimoji="1" lang="zh-CN" altLang="en-US" b="1" dirty="0" smtClean="0">
                <a:latin typeface="KaiTi" charset="-122"/>
                <a:ea typeface="KaiTi" charset="-122"/>
                <a:cs typeface="KaiTi" charset="-122"/>
              </a:rPr>
              <a:t>数据存储：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NSArray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NSDictionarym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NSSet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提供存储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的任意类的对象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2.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文本和字符串</a:t>
            </a:r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NSCharacterSet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代表所使用通过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NSString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和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NSScanner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的类的字符的各种分组。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NSString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的类代表的文本字符串，并提供搜索，合并和比较字符串的方法。一个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NSScanner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对象是从一个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NSString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对象用来扫描数字和词语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3.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日期和时间：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NSDate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NSTimeZone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NSCalendar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类存储的时间和日期，并代表历法的信息。他们提供的方法计算日期和时间的差异。加上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NSLocale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，他们提供了多种格式显示日期和时间的方法，调整时间和日期是基于世界上的位置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4.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异常处理</a:t>
            </a:r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异常处理是用来处理突发情况，并在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带它提供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NSException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5.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文件处理</a:t>
            </a:r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NSFileManager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类帮助文件处理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6.URL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一组类和协议提供了常见的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Internet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协议的访问。</a:t>
            </a:r>
            <a:endParaRPr lang="zh-CN" altLang="en-US" b="1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691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398207"/>
            <a:ext cx="8596668" cy="5643156"/>
          </a:xfrm>
        </p:spPr>
        <p:txBody>
          <a:bodyPr/>
          <a:lstStyle/>
          <a:p>
            <a:r>
              <a:rPr kumimoji="1" lang="en-US" altLang="zh-CN" dirty="0" smtClean="0"/>
              <a:t>iOS</a:t>
            </a:r>
            <a:r>
              <a:rPr kumimoji="1" lang="zh-CN" altLang="en-US" dirty="0" smtClean="0"/>
              <a:t> 开发过程中最基本的语言是</a:t>
            </a:r>
            <a:r>
              <a:rPr kumimoji="1" lang="en-US" altLang="zh-CN" dirty="0" smtClean="0"/>
              <a:t>OC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swift</a:t>
            </a:r>
            <a:r>
              <a:rPr kumimoji="1" lang="zh-CN" altLang="en-US" dirty="0" smtClean="0"/>
              <a:t>，以上是基本的</a:t>
            </a:r>
            <a:r>
              <a:rPr kumimoji="1" lang="en-US" altLang="zh-CN" dirty="0" smtClean="0"/>
              <a:t>objective-c</a:t>
            </a:r>
            <a:r>
              <a:rPr kumimoji="1" lang="zh-CN" altLang="en-US" dirty="0" smtClean="0"/>
              <a:t>语言的基本用法。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下一期我们将要学习</a:t>
            </a:r>
            <a:r>
              <a:rPr kumimoji="1" lang="en-US" altLang="zh-CN" dirty="0" smtClean="0"/>
              <a:t>iOS</a:t>
            </a:r>
            <a:r>
              <a:rPr kumimoji="1" lang="zh-CN" altLang="en-US" dirty="0" smtClean="0"/>
              <a:t>开发的基础知识</a:t>
            </a:r>
            <a:endParaRPr kumimoji="1" lang="en-US" altLang="zh-CN" dirty="0" smtClean="0"/>
          </a:p>
          <a:p>
            <a:r>
              <a:rPr kumimoji="1" lang="zh-CN" altLang="en-US" dirty="0" smtClean="0"/>
              <a:t>以下是公众号二维码，欢迎留言讨论</a:t>
            </a:r>
            <a:r>
              <a:rPr kumimoji="1" lang="en-US" altLang="zh-CN" dirty="0" smtClean="0"/>
              <a:t>iOS</a:t>
            </a:r>
            <a:r>
              <a:rPr kumimoji="1" lang="zh-CN" altLang="en-US" dirty="0" smtClean="0"/>
              <a:t>开发问题，欢迎关注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r>
              <a:rPr kumimoji="1" lang="zh-CN" altLang="en-US" dirty="0"/>
              <a:t> </a:t>
            </a:r>
            <a:r>
              <a:rPr kumimoji="1" lang="zh-CN" altLang="en-US" dirty="0" smtClean="0"/>
              <a:t>   </a:t>
            </a:r>
            <a:endParaRPr kumimoji="1" lang="en-US" altLang="zh-CN" dirty="0"/>
          </a:p>
          <a:p>
            <a:pPr algn="ctr"/>
            <a:r>
              <a:rPr kumimoji="1" lang="zh-CN" altLang="en-US" sz="6000" dirty="0" smtClean="0"/>
              <a:t>谢谢大家</a:t>
            </a:r>
            <a:endParaRPr kumimoji="1" lang="zh-CN" altLang="en-US" sz="6000" dirty="0"/>
          </a:p>
        </p:txBody>
      </p:sp>
      <p:pic>
        <p:nvPicPr>
          <p:cNvPr id="6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300" y="2160588"/>
            <a:ext cx="3881437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8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77334" y="412955"/>
            <a:ext cx="8596668" cy="5628407"/>
          </a:xfrm>
        </p:spPr>
        <p:txBody>
          <a:bodyPr>
            <a:normAutofit/>
          </a:bodyPr>
          <a:lstStyle/>
          <a:p>
            <a:pPr algn="ctr"/>
            <a:endParaRPr kumimoji="1" lang="en-US" altLang="zh-CN" sz="5400" dirty="0" smtClean="0"/>
          </a:p>
          <a:p>
            <a:pPr algn="ctr"/>
            <a:endParaRPr kumimoji="1" lang="en-US" altLang="zh-CN" sz="5400" dirty="0"/>
          </a:p>
          <a:p>
            <a:pPr algn="ctr"/>
            <a:r>
              <a:rPr kumimoji="1" lang="zh-CN" altLang="en-US" sz="5400" dirty="0" smtClean="0"/>
              <a:t>谢谢大家</a:t>
            </a:r>
            <a:endParaRPr kumimoji="1"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34507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Objective-C</a:t>
            </a:r>
            <a:r>
              <a:rPr lang="zh-CN" altLang="en-US" b="1" dirty="0" smtClean="0"/>
              <a:t>数据类型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1.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基本类型：整型，浮点型</a:t>
            </a:r>
            <a:endParaRPr kumimoji="1"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2.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枚举类型：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也是算术类型，它们被用来定义变量只能被分配在整个程序中的若干离散的整数值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3.void</a:t>
            </a:r>
            <a:r>
              <a:rPr lang="zh-CN" altLang="en-US" b="1" dirty="0">
                <a:latin typeface="KaiTi" charset="-122"/>
                <a:ea typeface="KaiTi" charset="-122"/>
                <a:cs typeface="KaiTi" charset="-122"/>
              </a:rPr>
              <a:t>类型</a:t>
            </a:r>
            <a:r>
              <a:rPr lang="en-US" altLang="zh-CN" b="1" dirty="0" smtClean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说明符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void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表示没有可用的值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(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也可以指向任意的指针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)</a:t>
            </a:r>
          </a:p>
          <a:p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4.</a:t>
            </a:r>
            <a:r>
              <a:rPr lang="zh-CN" altLang="en-US" b="1" dirty="0">
                <a:latin typeface="KaiTi" charset="-122"/>
                <a:ea typeface="KaiTi" charset="-122"/>
                <a:cs typeface="KaiTi" charset="-122"/>
              </a:rPr>
              <a:t>派生类型</a:t>
            </a:r>
            <a:r>
              <a:rPr lang="zh-CN" altLang="en-US" b="1" dirty="0" smtClean="0">
                <a:latin typeface="KaiTi" charset="-122"/>
                <a:ea typeface="KaiTi" charset="-122"/>
                <a:cs typeface="KaiTi" charset="-122"/>
              </a:rPr>
              <a:t>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他们包括指针类型，数组类型，结构类型，联合类型及函数类型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mark</a:t>
            </a:r>
            <a:endParaRPr kumimoji="1" lang="zh-CN" altLang="en-US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7383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zh-CN" b="1" dirty="0"/>
              <a:t>Objective-C </a:t>
            </a:r>
            <a:r>
              <a:rPr lang="zh-CN" altLang="fr-FR" b="1" dirty="0"/>
              <a:t>运算</a:t>
            </a:r>
            <a:r>
              <a:rPr lang="zh-CN" altLang="fr-FR" b="1" dirty="0" smtClean="0"/>
              <a:t>符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运算符是一个符号，它告诉编译器执行特定的数学或逻辑操作。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Objective-C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语言有丰富的内置运算符并提供了以下几种类型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：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算术运算符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(+,-,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*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,/,%,++,--)</a:t>
            </a:r>
            <a:endParaRPr lang="zh-CN" altLang="en-US" dirty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关系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运算符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(&gt;,&lt;,==,!=,&gt;=,&lt;=)</a:t>
            </a:r>
            <a:endParaRPr lang="zh-CN" altLang="en-US" dirty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逻辑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运算符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(&amp;(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与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),||(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或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),!(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非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))</a:t>
            </a:r>
            <a:endParaRPr lang="zh-CN" altLang="en-US" dirty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位运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算符</a:t>
            </a:r>
            <a:endParaRPr lang="en-US" altLang="zh-CN" dirty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            二进制按位与，按位或，按位异或，真值表如下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endParaRPr lang="en-US" altLang="zh-CN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594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652206"/>
            <a:ext cx="74168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11162" y="3908322"/>
            <a:ext cx="3517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总结一下：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按位与：有一位为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，结果即为</a:t>
            </a:r>
            <a:r>
              <a:rPr kumimoji="1" lang="en-US" altLang="zh-CN" dirty="0" smtClean="0"/>
              <a:t>0</a:t>
            </a:r>
          </a:p>
          <a:p>
            <a:r>
              <a:rPr kumimoji="1" lang="zh-CN" altLang="en-US" dirty="0" smtClean="0"/>
              <a:t>按位或：有一位为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，结果即为</a:t>
            </a:r>
            <a:r>
              <a:rPr kumimoji="1" lang="en-US" altLang="zh-CN" dirty="0" smtClean="0"/>
              <a:t>1</a:t>
            </a:r>
          </a:p>
          <a:p>
            <a:r>
              <a:rPr kumimoji="1" lang="zh-CN" altLang="en-US" dirty="0" smtClean="0"/>
              <a:t>按位异或：相同为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，不同为</a:t>
            </a:r>
            <a:r>
              <a:rPr kumimoji="1" lang="en-US" altLang="zh-CN" dirty="0" smtClean="0"/>
              <a:t>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074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398207"/>
            <a:ext cx="8596668" cy="5643156"/>
          </a:xfrm>
        </p:spPr>
        <p:txBody>
          <a:bodyPr/>
          <a:lstStyle/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赋值运算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符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=,+=,-=,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*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=,/=,%=,&lt;&lt;=,</a:t>
            </a:r>
            <a:r>
              <a:rPr lang="mr-IN" altLang="zh-CN" dirty="0"/>
              <a:t> </a:t>
            </a:r>
            <a:r>
              <a:rPr lang="mr-IN" altLang="zh-CN" dirty="0" smtClean="0"/>
              <a:t>&gt;&gt;=</a:t>
            </a:r>
            <a:r>
              <a:rPr lang="en-US" altLang="zh-CN" dirty="0" smtClean="0"/>
              <a:t>,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&amp;=,</a:t>
            </a:r>
            <a:r>
              <a:rPr lang="mr-IN" altLang="zh-CN" dirty="0"/>
              <a:t> </a:t>
            </a:r>
            <a:r>
              <a:rPr lang="mr-IN" altLang="zh-CN" dirty="0" smtClean="0"/>
              <a:t>^=</a:t>
            </a:r>
            <a:r>
              <a:rPr lang="en-US" altLang="zh-CN" dirty="0" smtClean="0"/>
              <a:t>,</a:t>
            </a:r>
            <a:r>
              <a:rPr lang="hr-HR" altLang="zh-CN" dirty="0"/>
              <a:t> </a:t>
            </a:r>
            <a:r>
              <a:rPr lang="hr-HR" altLang="zh-CN" dirty="0" smtClean="0"/>
              <a:t>|=</a:t>
            </a:r>
          </a:p>
          <a:p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其中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&lt;&lt;=,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例如：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mr-IN" altLang="zh-CN" dirty="0" err="1" smtClean="0">
                <a:latin typeface="KaiTi" charset="-122"/>
                <a:ea typeface="KaiTi" charset="-122"/>
                <a:cs typeface="KaiTi" charset="-122"/>
              </a:rPr>
              <a:t>a</a:t>
            </a:r>
            <a:r>
              <a:rPr lang="mr-IN" altLang="zh-CN" dirty="0">
                <a:latin typeface="KaiTi" charset="-122"/>
                <a:ea typeface="KaiTi" charset="-122"/>
                <a:cs typeface="KaiTi" charset="-122"/>
              </a:rPr>
              <a:t>&lt;&lt;=</a:t>
            </a:r>
            <a:r>
              <a:rPr lang="mr-IN" altLang="zh-CN" dirty="0" err="1" smtClean="0">
                <a:latin typeface="KaiTi" charset="-122"/>
                <a:ea typeface="KaiTi" charset="-122"/>
                <a:cs typeface="KaiTi" charset="-122"/>
              </a:rPr>
              <a:t>n</a:t>
            </a:r>
            <a:r>
              <a:rPr lang="zh-CN" altLang="mr-IN" dirty="0">
                <a:latin typeface="KaiTi" charset="-122"/>
                <a:ea typeface="KaiTi" charset="-122"/>
                <a:cs typeface="KaiTi" charset="-122"/>
              </a:rPr>
              <a:t>等价于</a:t>
            </a:r>
            <a:r>
              <a:rPr lang="mr-IN" altLang="zh-CN" dirty="0" err="1">
                <a:latin typeface="KaiTi" charset="-122"/>
                <a:ea typeface="KaiTi" charset="-122"/>
                <a:cs typeface="KaiTi" charset="-122"/>
              </a:rPr>
              <a:t>a</a:t>
            </a:r>
            <a:r>
              <a:rPr lang="mr-IN" altLang="zh-CN" dirty="0">
                <a:latin typeface="KaiTi" charset="-122"/>
                <a:ea typeface="KaiTi" charset="-122"/>
                <a:cs typeface="KaiTi" charset="-122"/>
              </a:rPr>
              <a:t>=</a:t>
            </a:r>
            <a:r>
              <a:rPr lang="mr-IN" altLang="zh-CN" dirty="0" err="1">
                <a:latin typeface="KaiTi" charset="-122"/>
                <a:ea typeface="KaiTi" charset="-122"/>
                <a:cs typeface="KaiTi" charset="-122"/>
              </a:rPr>
              <a:t>a</a:t>
            </a:r>
            <a:r>
              <a:rPr lang="mr-IN" altLang="zh-CN" dirty="0">
                <a:latin typeface="KaiTi" charset="-122"/>
                <a:ea typeface="KaiTi" charset="-122"/>
                <a:cs typeface="KaiTi" charset="-122"/>
              </a:rPr>
              <a:t>&lt;&lt;</a:t>
            </a:r>
            <a:r>
              <a:rPr lang="mr-IN" altLang="zh-CN" dirty="0" err="1" smtClean="0">
                <a:latin typeface="KaiTi" charset="-122"/>
                <a:ea typeface="KaiTi" charset="-122"/>
                <a:cs typeface="KaiTi" charset="-122"/>
              </a:rPr>
              <a:t>n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a&lt;&lt;n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表示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a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左移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n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位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(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二进制</a:t>
            </a:r>
            <a:r>
              <a:rPr lang="en-US" altLang="zh-CN" dirty="0" smtClean="0">
                <a:latin typeface="KaiTi" charset="-122"/>
                <a:ea typeface="KaiTi" charset="-122"/>
                <a:cs typeface="KaiTi" charset="-122"/>
              </a:rPr>
              <a:t>)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，等价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于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a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乘以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2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n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次方 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a&lt;&lt;=n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的含义就是，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a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等于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a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乘以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2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n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次方</a:t>
            </a: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其他运算符</a:t>
            </a:r>
          </a:p>
          <a:p>
            <a:r>
              <a:rPr lang="de-DE" altLang="zh-CN" dirty="0" err="1"/>
              <a:t>sizeof</a:t>
            </a:r>
            <a:r>
              <a:rPr lang="de-DE" altLang="zh-CN" dirty="0"/>
              <a:t> </a:t>
            </a:r>
            <a:r>
              <a:rPr lang="zh-CN" altLang="de-DE" dirty="0"/>
              <a:t>和  </a:t>
            </a:r>
            <a:r>
              <a:rPr lang="de-DE" altLang="zh-CN" dirty="0"/>
              <a:t>? : </a:t>
            </a:r>
            <a:r>
              <a:rPr lang="zh-CN" altLang="en-US" dirty="0" smtClean="0"/>
              <a:t>具体如下所示</a:t>
            </a:r>
            <a:endParaRPr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860" y="3447034"/>
            <a:ext cx="74041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29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zh-CN" b="1" dirty="0"/>
              <a:t>Objective-C </a:t>
            </a:r>
            <a:r>
              <a:rPr lang="zh-CN" altLang="fr-FR" b="1" dirty="0"/>
              <a:t>循环</a:t>
            </a:r>
            <a:br>
              <a:rPr lang="zh-CN" altLang="fr-FR" b="1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2225059"/>
            <a:ext cx="8596668" cy="3880773"/>
          </a:xfrm>
        </p:spPr>
        <p:txBody>
          <a:bodyPr/>
          <a:lstStyle/>
          <a:p>
            <a:r>
              <a:rPr lang="zh-CN" altLang="en-US" dirty="0"/>
              <a:t>循环语句允许我们执行一个</a:t>
            </a:r>
            <a:r>
              <a:rPr lang="zh-CN" altLang="en-US" dirty="0" smtClean="0"/>
              <a:t>语句或</a:t>
            </a:r>
            <a:r>
              <a:rPr lang="zh-CN" altLang="en-US" dirty="0"/>
              <a:t>语句组</a:t>
            </a:r>
            <a:r>
              <a:rPr lang="zh-CN" altLang="en-US" dirty="0" smtClean="0"/>
              <a:t>多次，</a:t>
            </a:r>
            <a:r>
              <a:rPr lang="zh-CN" altLang="en-US" dirty="0"/>
              <a:t>大多数编程语言中的循环</a:t>
            </a:r>
            <a:r>
              <a:rPr lang="zh-CN" altLang="en-US" dirty="0" smtClean="0"/>
              <a:t>语句</a:t>
            </a:r>
            <a:r>
              <a:rPr lang="zh-CN" altLang="en-US" dirty="0"/>
              <a:t>的一般</a:t>
            </a:r>
            <a:r>
              <a:rPr lang="zh-CN" altLang="en-US" dirty="0" smtClean="0"/>
              <a:t>形式如下：</a:t>
            </a:r>
            <a:endParaRPr lang="en-US" altLang="zh-CN" dirty="0" smtClean="0"/>
          </a:p>
          <a:p>
            <a:pPr lvl="6"/>
            <a:endParaRPr kumimoji="1" lang="zh-CN" altLang="en-US" dirty="0"/>
          </a:p>
        </p:txBody>
      </p:sp>
      <p:cxnSp>
        <p:nvCxnSpPr>
          <p:cNvPr id="5" name="直线箭头连接符 4"/>
          <p:cNvCxnSpPr/>
          <p:nvPr/>
        </p:nvCxnSpPr>
        <p:spPr>
          <a:xfrm>
            <a:off x="3982065" y="2993923"/>
            <a:ext cx="0" cy="855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3746090" y="2669458"/>
            <a:ext cx="457200" cy="3392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3259394" y="3898494"/>
            <a:ext cx="1445342" cy="5899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condition</a:t>
            </a:r>
            <a:endParaRPr kumimoji="1" lang="zh-CN" altLang="en-US" dirty="0"/>
          </a:p>
        </p:txBody>
      </p:sp>
      <p:cxnSp>
        <p:nvCxnSpPr>
          <p:cNvPr id="8" name="直线箭头连接符 7"/>
          <p:cNvCxnSpPr/>
          <p:nvPr/>
        </p:nvCxnSpPr>
        <p:spPr>
          <a:xfrm flipH="1">
            <a:off x="3982065" y="4488429"/>
            <a:ext cx="4919" cy="1410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982065" y="4807977"/>
            <a:ext cx="1297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If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condition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false</a:t>
            </a:r>
            <a:endParaRPr kumimoji="1"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4932652" y="4201286"/>
            <a:ext cx="222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If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condition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true</a:t>
            </a:r>
            <a:endParaRPr kumimoji="1"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427408" y="3214143"/>
            <a:ext cx="2005779" cy="4866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Conditional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code</a:t>
            </a:r>
            <a:endParaRPr kumimoji="1" lang="zh-CN" altLang="en-US" dirty="0"/>
          </a:p>
        </p:txBody>
      </p:sp>
      <p:cxnSp>
        <p:nvCxnSpPr>
          <p:cNvPr id="21" name="肘形连接符 20"/>
          <p:cNvCxnSpPr/>
          <p:nvPr/>
        </p:nvCxnSpPr>
        <p:spPr>
          <a:xfrm flipV="1">
            <a:off x="4704736" y="3475412"/>
            <a:ext cx="2728451" cy="690033"/>
          </a:xfrm>
          <a:prstGeom prst="bentConnector3">
            <a:avLst>
              <a:gd name="adj1" fmla="val 17594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/>
          <p:cNvCxnSpPr>
            <a:stCxn id="19" idx="1"/>
          </p:cNvCxnSpPr>
          <p:nvPr/>
        </p:nvCxnSpPr>
        <p:spPr>
          <a:xfrm flipH="1">
            <a:off x="3982065" y="3457492"/>
            <a:ext cx="1445343" cy="17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153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560439"/>
            <a:ext cx="8596668" cy="5480924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循环包括一下几种形式</a:t>
            </a:r>
            <a:endParaRPr kumimoji="1"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en-US" altLang="zh-CN" dirty="0">
                <a:latin typeface="KaiTi" charset="-122"/>
                <a:ea typeface="KaiTi" charset="-122"/>
                <a:cs typeface="KaiTi" charset="-122"/>
              </a:rPr>
              <a:t>w</a:t>
            </a:r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hile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循环：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一个给定的条件为真时，重复执行一个语句或语句组。执行循环体测试前的状态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.</a:t>
            </a:r>
            <a:endParaRPr kumimoji="1"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for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 循环</a:t>
            </a:r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执行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的语句序列多次缩写的代码管理循环变量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.</a:t>
            </a:r>
            <a:endParaRPr kumimoji="1"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do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while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 循环</a:t>
            </a:r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while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语句一样，只不过它在循环体结束测试条件</a:t>
            </a:r>
            <a:endParaRPr kumimoji="1"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内嵌循环</a:t>
            </a:r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: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可以使用任何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其他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一个或多个循环 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while, for or </a:t>
            </a:r>
            <a:r>
              <a:rPr lang="en-US" altLang="zh-CN" dirty="0" err="1">
                <a:latin typeface="KaiTi" charset="-122"/>
                <a:ea typeface="KaiTi" charset="-122"/>
                <a:cs typeface="KaiTi" charset="-122"/>
              </a:rPr>
              <a:t>do..while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 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循环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循环控制语句更改执行其正常的顺序。当执行离开范围，在该范围内所有自动创建的对象被销毁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break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语句：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终止循环或开关语句将执行的语句紧随循环或开关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  </a:t>
            </a:r>
            <a:r>
              <a:rPr kumimoji="1" lang="en-US" altLang="zh-CN" dirty="0" smtClean="0">
                <a:latin typeface="KaiTi" charset="-122"/>
                <a:ea typeface="KaiTi" charset="-122"/>
                <a:cs typeface="KaiTi" charset="-122"/>
              </a:rPr>
              <a:t>Continue</a:t>
            </a:r>
            <a:r>
              <a:rPr kumimoji="1" lang="zh-CN" altLang="en-US" dirty="0" smtClean="0">
                <a:latin typeface="KaiTi" charset="-122"/>
                <a:ea typeface="KaiTi" charset="-122"/>
                <a:cs typeface="KaiTi" charset="-122"/>
              </a:rPr>
              <a:t>语句：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导致循环，跳过它的主体的其余部分，并立即重新测试前的重申状况。</a:t>
            </a:r>
            <a:endParaRPr kumimoji="1" lang="zh-CN" altLang="en-US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646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altLang="zh-CN" b="1" dirty="0"/>
              <a:t>Objective-C </a:t>
            </a:r>
            <a:r>
              <a:rPr lang="zh-CN" altLang="fr-FR" b="1" dirty="0" smtClean="0"/>
              <a:t>决策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if 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语句：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if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语句由一个布尔表达式后跟一个或多个语句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if...else 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语句：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if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语句后面可以通过一个可选的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else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语句，布尔表达式为假时执行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内嵌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if 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语句：可以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使用一个或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else if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语句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if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或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else if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语句在另一个（次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）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switch 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语句：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 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switch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语句允许值的列表相等对变量进行测试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。</a:t>
            </a:r>
            <a:endParaRPr lang="en-US" altLang="zh-CN" dirty="0" smtClean="0">
              <a:latin typeface="KaiTi" charset="-122"/>
              <a:ea typeface="KaiTi" charset="-122"/>
              <a:cs typeface="KaiTi" charset="-122"/>
            </a:endParaRPr>
          </a:p>
          <a:p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内嵌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switch 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语句：在一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个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switch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语句，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可以</a:t>
            </a:r>
            <a:r>
              <a:rPr lang="zh-CN" altLang="en-US" dirty="0" smtClean="0">
                <a:latin typeface="KaiTi" charset="-122"/>
                <a:ea typeface="KaiTi" charset="-122"/>
                <a:cs typeface="KaiTi" charset="-122"/>
              </a:rPr>
              <a:t>使用另一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个</a:t>
            </a:r>
            <a:r>
              <a:rPr lang="en-US" altLang="zh-CN" dirty="0">
                <a:latin typeface="KaiTi" charset="-122"/>
                <a:ea typeface="KaiTi" charset="-122"/>
                <a:cs typeface="KaiTi" charset="-122"/>
              </a:rPr>
              <a:t>switch</a:t>
            </a:r>
            <a:r>
              <a:rPr lang="zh-CN" altLang="en-US" dirty="0">
                <a:latin typeface="KaiTi" charset="-122"/>
                <a:ea typeface="KaiTi" charset="-122"/>
                <a:cs typeface="KaiTi" charset="-122"/>
              </a:rPr>
              <a:t>语句。</a:t>
            </a:r>
            <a:endParaRPr kumimoji="1" lang="zh-CN" altLang="en-US" dirty="0">
              <a:latin typeface="KaiTi" charset="-122"/>
              <a:ea typeface="KaiTi" charset="-122"/>
              <a:cs typeface="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93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2357</TotalTime>
  <Words>2083</Words>
  <Application>Microsoft Macintosh PowerPoint</Application>
  <PresentationFormat>宽屏</PresentationFormat>
  <Paragraphs>173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Arial</vt:lpstr>
      <vt:lpstr>KaiTi</vt:lpstr>
      <vt:lpstr>Mangal</vt:lpstr>
      <vt:lpstr>Trebuchet MS</vt:lpstr>
      <vt:lpstr>Wingdings 3</vt:lpstr>
      <vt:lpstr>方正姚体</vt:lpstr>
      <vt:lpstr>华文新魏</vt:lpstr>
      <vt:lpstr>平面</vt:lpstr>
      <vt:lpstr>第一讲 Objective-C基础教程 主讲人：小崔</vt:lpstr>
      <vt:lpstr>Objective-C基本语法</vt:lpstr>
      <vt:lpstr>Objective-C数据类型</vt:lpstr>
      <vt:lpstr>Objective-C 运算符</vt:lpstr>
      <vt:lpstr>PowerPoint 演示文稿</vt:lpstr>
      <vt:lpstr>PowerPoint 演示文稿</vt:lpstr>
      <vt:lpstr>Objective-C 循环 </vt:lpstr>
      <vt:lpstr>PowerPoint 演示文稿</vt:lpstr>
      <vt:lpstr>Objective-C 决策</vt:lpstr>
      <vt:lpstr>Objective-C 函数</vt:lpstr>
      <vt:lpstr>Objective-C 块(Block)</vt:lpstr>
      <vt:lpstr>Objective-C Numbers/数字</vt:lpstr>
      <vt:lpstr>Objective-C Arrays/数组</vt:lpstr>
      <vt:lpstr>PowerPoint 演示文稿</vt:lpstr>
      <vt:lpstr>Objective-C NSString/字符串 </vt:lpstr>
      <vt:lpstr>Objective-C 预处理器</vt:lpstr>
      <vt:lpstr>预定义宏</vt:lpstr>
      <vt:lpstr>Objective-C 类&amp;对象&amp;继承&amp;多态性&amp;数据封装 </vt:lpstr>
      <vt:lpstr>PowerPoint 演示文稿</vt:lpstr>
      <vt:lpstr>Objective-C Categories/类别</vt:lpstr>
      <vt:lpstr>Objective-C 扩展</vt:lpstr>
      <vt:lpstr>Objective-C Protocols/协议</vt:lpstr>
      <vt:lpstr>Objective-C 动态绑定 </vt:lpstr>
      <vt:lpstr>Objective-C Foundation/基础框架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42</cp:revision>
  <dcterms:created xsi:type="dcterms:W3CDTF">2018-04-06T10:17:20Z</dcterms:created>
  <dcterms:modified xsi:type="dcterms:W3CDTF">2018-04-14T14:54:01Z</dcterms:modified>
</cp:coreProperties>
</file>

<file path=docProps/thumbnail.jpeg>
</file>